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56" r:id="rId5"/>
    <p:sldId id="278" r:id="rId6"/>
    <p:sldId id="279" r:id="rId7"/>
    <p:sldId id="280" r:id="rId8"/>
    <p:sldId id="281" r:id="rId9"/>
    <p:sldId id="282" r:id="rId10"/>
    <p:sldId id="286" r:id="rId11"/>
    <p:sldId id="287" r:id="rId12"/>
    <p:sldId id="285" r:id="rId13"/>
    <p:sldId id="28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8/2/2025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8/2/2025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sriramxdev/Cats-and-Dogs_Project/blob/main/cats_and_dogs_CNN.ipynb" TargetMode="External"/><Relationship Id="rId2" Type="http://schemas.openxmlformats.org/officeDocument/2006/relationships/hyperlink" Target="https://github.com/sriramxdev/Cats-and-Dogs_Project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wnload.microsoft.com/download/3/E/1/3E1C3F21-ECDB-4869-8368-6DEBA77B919F/kagglecatsanddogs_5340.zip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Classification of Cats and Dogs using CNN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SRI RAM SHARMA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6AA61-1907-9AE8-C695-7E050EA9B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3C6A19-068F-A0F1-AB0F-E023E101AE45}"/>
              </a:ext>
            </a:extLst>
          </p:cNvPr>
          <p:cNvSpPr txBox="1"/>
          <p:nvPr/>
        </p:nvSpPr>
        <p:spPr>
          <a:xfrm>
            <a:off x="811763" y="2084832"/>
            <a:ext cx="10468947" cy="3633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project successfully demonstrates the power of CNNs for image classification. The IBM </a:t>
            </a:r>
            <a:r>
              <a:rPr lang="en-US" sz="2000" dirty="0" err="1"/>
              <a:t>SkillBuild</a:t>
            </a:r>
            <a:r>
              <a:rPr lang="en-US" sz="2000" dirty="0"/>
              <a:t> Internship provided invaluable experience in practical AI development. </a:t>
            </a:r>
          </a:p>
          <a:p>
            <a:endParaRPr lang="en-US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Summary:</a:t>
            </a:r>
            <a:r>
              <a:rPr lang="en-US" sz="2000" dirty="0"/>
              <a:t> Developed a CNN model with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89.98%</a:t>
            </a:r>
            <a:r>
              <a:rPr lang="en-US" sz="2000" dirty="0"/>
              <a:t> accuracy for cat/dog classification.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Learning Outcome: </a:t>
            </a:r>
            <a:r>
              <a:rPr lang="en-US" sz="2000" dirty="0"/>
              <a:t>Gained hands-on experience with TensorFlow, </a:t>
            </a:r>
            <a:r>
              <a:rPr lang="en-US" sz="2000" dirty="0" err="1"/>
              <a:t>Keras</a:t>
            </a:r>
            <a:r>
              <a:rPr lang="en-US" sz="2000" dirty="0"/>
              <a:t>, and CNN architecture design. 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Github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Repository : </a:t>
            </a:r>
            <a:r>
              <a:rPr lang="en-US" sz="2000" dirty="0">
                <a:solidFill>
                  <a:srgbClr val="3333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Image Classification of Cats and Dogs using CNN</a:t>
            </a:r>
            <a:endParaRPr lang="en-US" sz="2000" dirty="0">
              <a:solidFill>
                <a:srgbClr val="3333FF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Colab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Notebook : </a:t>
            </a:r>
            <a:r>
              <a:rPr lang="en-US" sz="2400" dirty="0">
                <a:ln w="0"/>
                <a:solidFill>
                  <a:srgbClr val="3333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cats_and_dogs_CNN.ipynb</a:t>
            </a:r>
            <a:endParaRPr lang="en-US" sz="2400" dirty="0">
              <a:ln w="0"/>
              <a:solidFill>
                <a:srgbClr val="3333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3724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7B5BB-337A-E910-9751-9812B2D97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E5A100-1C25-A02C-8B7B-375B6E6DF017}"/>
              </a:ext>
            </a:extLst>
          </p:cNvPr>
          <p:cNvSpPr txBox="1"/>
          <p:nvPr/>
        </p:nvSpPr>
        <p:spPr>
          <a:xfrm>
            <a:off x="746449" y="1978090"/>
            <a:ext cx="6503437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Challenge: </a:t>
            </a:r>
          </a:p>
          <a:p>
            <a:r>
              <a:rPr lang="en-US" sz="2000" dirty="0"/>
              <a:t>Automatic image classification between two animal species.</a:t>
            </a:r>
          </a:p>
          <a:p>
            <a:endParaRPr lang="en-US" sz="2000" dirty="0"/>
          </a:p>
          <a:p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Applications: </a:t>
            </a:r>
          </a:p>
          <a:p>
            <a:r>
              <a:rPr lang="en-US" sz="2000" dirty="0"/>
              <a:t>Pet identification apps, veterinary systems, social media auto-tagging.</a:t>
            </a:r>
          </a:p>
          <a:p>
            <a:endParaRPr lang="en-US" sz="2000" dirty="0"/>
          </a:p>
          <a:p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Why CNN? </a:t>
            </a:r>
          </a:p>
          <a:p>
            <a:r>
              <a:rPr lang="en-US" sz="2000" dirty="0"/>
              <a:t>A CNN is a deep learning model especially effective for image data, though also used for video, audio and other grid-like data.</a:t>
            </a:r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E6A811-C773-D233-EE29-8A7659605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1101" y="1433026"/>
            <a:ext cx="3991947" cy="39919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30783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8E714-EF38-3845-01E3-6F15A554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DATASET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3C3A4F-6C7B-F002-CE86-813295D1E603}"/>
              </a:ext>
            </a:extLst>
          </p:cNvPr>
          <p:cNvSpPr txBox="1"/>
          <p:nvPr/>
        </p:nvSpPr>
        <p:spPr>
          <a:xfrm>
            <a:off x="709127" y="2084832"/>
            <a:ext cx="60089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Source:</a:t>
            </a:r>
            <a:r>
              <a:rPr lang="en-US" sz="2000" dirty="0"/>
              <a:t> </a:t>
            </a:r>
            <a:r>
              <a:rPr lang="en-US" sz="2000" dirty="0">
                <a:solidFill>
                  <a:srgbClr val="3333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Kaggle Cats and Dogs Dataset.</a:t>
            </a:r>
            <a:endParaRPr lang="en-US" sz="2000" dirty="0">
              <a:solidFill>
                <a:srgbClr val="3333FF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3333FF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Size:</a:t>
            </a:r>
            <a:r>
              <a:rPr lang="en-US" sz="2000" dirty="0"/>
              <a:t> ~25,000 high-resolution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Classes:</a:t>
            </a:r>
            <a:r>
              <a:rPr lang="en-US" sz="2000" dirty="0"/>
              <a:t> Binary classification (Cats vs Dogs).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Split:</a:t>
            </a:r>
            <a:r>
              <a:rPr lang="en-US" sz="2000" dirty="0"/>
              <a:t> 70% Training, 15% Validation, 15% Testing.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Preprocessing:</a:t>
            </a:r>
            <a:r>
              <a:rPr lang="en-US" sz="2000" dirty="0"/>
              <a:t> Image validation, corruption removal, resizing to 150x150.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848DEC8-027D-0E18-186D-86E87ADC7227}"/>
              </a:ext>
            </a:extLst>
          </p:cNvPr>
          <p:cNvSpPr/>
          <p:nvPr/>
        </p:nvSpPr>
        <p:spPr>
          <a:xfrm>
            <a:off x="8196942" y="585215"/>
            <a:ext cx="2244012" cy="795715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7E5E3E7-575E-0467-5766-21579EFD2584}"/>
              </a:ext>
            </a:extLst>
          </p:cNvPr>
          <p:cNvSpPr/>
          <p:nvPr/>
        </p:nvSpPr>
        <p:spPr>
          <a:xfrm>
            <a:off x="6973466" y="2651947"/>
            <a:ext cx="2090057" cy="777053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DABD53E-D804-FB73-8DCA-AADBCCADA59C}"/>
              </a:ext>
            </a:extLst>
          </p:cNvPr>
          <p:cNvSpPr/>
          <p:nvPr/>
        </p:nvSpPr>
        <p:spPr>
          <a:xfrm>
            <a:off x="9574373" y="2651946"/>
            <a:ext cx="2090057" cy="777053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12FA0202-8D05-D246-1FBE-B0AF0ACFC14D}"/>
              </a:ext>
            </a:extLst>
          </p:cNvPr>
          <p:cNvSpPr/>
          <p:nvPr/>
        </p:nvSpPr>
        <p:spPr>
          <a:xfrm>
            <a:off x="8196942" y="4133461"/>
            <a:ext cx="2244012" cy="2407298"/>
          </a:xfrm>
          <a:prstGeom prst="flowChartAlternateProcess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8702B33-364A-05D9-CA52-7C80F2777EA8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8018495" y="3429000"/>
            <a:ext cx="1300453" cy="7044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E8B4D88-0106-6399-9041-34A843BD6B2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9318948" y="3428999"/>
            <a:ext cx="1300454" cy="7044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5DFCA42-3F6A-B31D-BA19-20EED92ABD78}"/>
              </a:ext>
            </a:extLst>
          </p:cNvPr>
          <p:cNvSpPr txBox="1"/>
          <p:nvPr/>
        </p:nvSpPr>
        <p:spPr>
          <a:xfrm>
            <a:off x="8298995" y="1947484"/>
            <a:ext cx="2039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Binary Classification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BDA08FF-AD96-1AA8-2927-51A69F4AD7F2}"/>
              </a:ext>
            </a:extLst>
          </p:cNvPr>
          <p:cNvCxnSpPr>
            <a:cxnSpLocks/>
            <a:stCxn id="4" idx="2"/>
            <a:endCxn id="19" idx="0"/>
          </p:cNvCxnSpPr>
          <p:nvPr/>
        </p:nvCxnSpPr>
        <p:spPr>
          <a:xfrm>
            <a:off x="9318948" y="1380930"/>
            <a:ext cx="0" cy="5665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B6E7FF8-34E9-5BD0-6D28-0771928C6AEF}"/>
              </a:ext>
            </a:extLst>
          </p:cNvPr>
          <p:cNvCxnSpPr>
            <a:cxnSpLocks/>
          </p:cNvCxnSpPr>
          <p:nvPr/>
        </p:nvCxnSpPr>
        <p:spPr>
          <a:xfrm>
            <a:off x="9318948" y="2316816"/>
            <a:ext cx="0" cy="6047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989630F-3EC4-E0C3-1006-7C74E6DE24E1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9063523" y="3040473"/>
            <a:ext cx="510850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EFD7A95-3095-F517-C330-6DE0D6DA8CEC}"/>
              </a:ext>
            </a:extLst>
          </p:cNvPr>
          <p:cNvSpPr txBox="1"/>
          <p:nvPr/>
        </p:nvSpPr>
        <p:spPr>
          <a:xfrm>
            <a:off x="8298995" y="765110"/>
            <a:ext cx="2039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DATASET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5B73EE4-7319-6FEB-70BD-36BCE4A919D1}"/>
              </a:ext>
            </a:extLst>
          </p:cNvPr>
          <p:cNvSpPr txBox="1"/>
          <p:nvPr/>
        </p:nvSpPr>
        <p:spPr>
          <a:xfrm>
            <a:off x="7090099" y="2809639"/>
            <a:ext cx="1856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CATS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A84A03-D9C6-1758-910B-2906B5972E5C}"/>
              </a:ext>
            </a:extLst>
          </p:cNvPr>
          <p:cNvSpPr txBox="1"/>
          <p:nvPr/>
        </p:nvSpPr>
        <p:spPr>
          <a:xfrm>
            <a:off x="9691006" y="2809639"/>
            <a:ext cx="1871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DOGS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906EE94-A5B7-6BC5-FA75-5FC4529BFEC6}"/>
              </a:ext>
            </a:extLst>
          </p:cNvPr>
          <p:cNvSpPr txBox="1"/>
          <p:nvPr/>
        </p:nvSpPr>
        <p:spPr>
          <a:xfrm>
            <a:off x="8335150" y="4275281"/>
            <a:ext cx="203990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70% - </a:t>
            </a:r>
            <a:r>
              <a:rPr lang="en-US" sz="2000" dirty="0"/>
              <a:t>TRAINING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15% - </a:t>
            </a:r>
            <a:r>
              <a:rPr lang="en-US" sz="2000" dirty="0"/>
              <a:t>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15% - </a:t>
            </a:r>
            <a:r>
              <a:rPr lang="en-US" sz="2000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836747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7A69C-85A8-60DA-54C9-EE0070674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DATA PREPROCESSING AND AUGUMENTATION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52773F-4470-D414-847E-E1D63D8DD445}"/>
              </a:ext>
            </a:extLst>
          </p:cNvPr>
          <p:cNvSpPr txBox="1"/>
          <p:nvPr/>
        </p:nvSpPr>
        <p:spPr>
          <a:xfrm>
            <a:off x="595604" y="2084832"/>
            <a:ext cx="11000791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Image Normalization</a:t>
            </a:r>
            <a:r>
              <a:rPr lang="en-US" sz="2800" b="1" dirty="0"/>
              <a:t>:</a:t>
            </a:r>
            <a:r>
              <a:rPr lang="en-US" sz="2000" dirty="0"/>
              <a:t> </a:t>
            </a:r>
            <a:r>
              <a:rPr lang="en-US" sz="2400" dirty="0"/>
              <a:t>Pixel values scaled to [0,1] range.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Augmentation Techniques: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Rotation : (40°)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Width/Height shifts : (20%)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Shear, Zoom Range : (20%)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Horizontal flip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Fill Mode : Nearest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Purpose:</a:t>
            </a:r>
            <a:r>
              <a:rPr lang="en-US" sz="2000" dirty="0"/>
              <a:t> </a:t>
            </a:r>
            <a:r>
              <a:rPr lang="en-US" sz="2400" dirty="0"/>
              <a:t>Increase dataset diversity, prevent overfitting.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Batch Size: </a:t>
            </a:r>
            <a:r>
              <a:rPr lang="en-US" sz="2400" dirty="0"/>
              <a:t>64 images per batch for optimal training.</a:t>
            </a:r>
            <a:endParaRPr lang="en-US" sz="2000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87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2E938-CFE2-8C38-198F-73A09627F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CNN - ARCHITECTURE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0C9157-9D3D-FBA9-1A4B-A08409AA7D23}"/>
              </a:ext>
            </a:extLst>
          </p:cNvPr>
          <p:cNvSpPr txBox="1"/>
          <p:nvPr/>
        </p:nvSpPr>
        <p:spPr>
          <a:xfrm>
            <a:off x="746450" y="1964353"/>
            <a:ext cx="613954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 Type: </a:t>
            </a:r>
            <a:r>
              <a:rPr lang="en-US" sz="2000" b="1" dirty="0"/>
              <a:t>Sequential CNN </a:t>
            </a:r>
            <a:r>
              <a:rPr lang="en-US" sz="2000" dirty="0"/>
              <a:t>with </a:t>
            </a:r>
            <a:r>
              <a:rPr lang="en-US" sz="2000" b="1" dirty="0"/>
              <a:t>4 convolutional blocks.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Deep Architecture Benefits:</a:t>
            </a:r>
            <a:r>
              <a:rPr lang="en-US" dirty="0"/>
              <a:t> </a:t>
            </a:r>
            <a:r>
              <a:rPr lang="en-US" sz="2000" dirty="0"/>
              <a:t>Enhanced feature extraction capability.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Key Components: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/>
              <a:t>4 Conv2D blocks</a:t>
            </a:r>
            <a:r>
              <a:rPr lang="en-US" sz="2000" dirty="0"/>
              <a:t> with progressive filter increase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MaxPooling2D for dimensionality reduction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Batch Normalization for stable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Strategic Dropout layers for regularization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Output: </a:t>
            </a:r>
            <a:r>
              <a:rPr lang="en-US" sz="2000" dirty="0"/>
              <a:t>Single neuron with sigmoid activation (binary classification)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750707-E13D-2DAD-C2BF-D3445A4EA7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76" t="24301" r="32679" b="10292"/>
          <a:stretch>
            <a:fillRect/>
          </a:stretch>
        </p:blipFill>
        <p:spPr>
          <a:xfrm>
            <a:off x="7163669" y="1715070"/>
            <a:ext cx="4359637" cy="43851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9340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0F67F-E95D-C333-A1BC-254F86BF0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u="sng" dirty="0"/>
              <a:t>MODEL TRAINING &amp; Validation STRATEGY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88D7CA-A961-F12B-3CA1-F149F2907F56}"/>
              </a:ext>
            </a:extLst>
          </p:cNvPr>
          <p:cNvSpPr txBox="1"/>
          <p:nvPr/>
        </p:nvSpPr>
        <p:spPr>
          <a:xfrm>
            <a:off x="727788" y="2084832"/>
            <a:ext cx="11112759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Training Duration: </a:t>
            </a:r>
            <a:r>
              <a:rPr lang="en-US" sz="2000" b="1" dirty="0"/>
              <a:t>32 epochs</a:t>
            </a:r>
            <a:r>
              <a:rPr lang="en-US" sz="2000" dirty="0"/>
              <a:t> for optimal convergence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Optimizer:</a:t>
            </a:r>
            <a:r>
              <a:rPr lang="en-US" dirty="0"/>
              <a:t> </a:t>
            </a:r>
            <a:r>
              <a:rPr lang="en-US" sz="2000" dirty="0"/>
              <a:t>Adam with adaptive learning rate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Loss Function: </a:t>
            </a:r>
            <a:r>
              <a:rPr lang="en-US" sz="2000" dirty="0"/>
              <a:t>Binary cross entropy.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Training Enhancements: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Early Stopping (patience=5)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Model Checkpointing (save best weights)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Learning Rate Reduction on plateau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Training Resolution:</a:t>
            </a:r>
            <a:r>
              <a:rPr lang="en-US" dirty="0"/>
              <a:t> </a:t>
            </a:r>
            <a:r>
              <a:rPr lang="en-US" sz="2000" dirty="0"/>
              <a:t>Leveraging 150×150 input for detailed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 Convergence: </a:t>
            </a:r>
            <a:r>
              <a:rPr lang="en-US" dirty="0"/>
              <a:t>Optimal training duration achieved in 32 epochs.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720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774EE-873E-C738-0637-EA49DC815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44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Training Visualization</a:t>
            </a:r>
            <a:br>
              <a:rPr lang="en-US" sz="44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u="sng" dirty="0"/>
              <a:t>Loss and accuracy curves over 32 epochs.</a:t>
            </a:r>
            <a:endParaRPr lang="en-US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86BC14-6384-E18E-F8BB-31DBE7B4B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351" y="2660208"/>
            <a:ext cx="11241297" cy="368722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A24E24-BA79-0EF5-53EB-4569242B7A68}"/>
              </a:ext>
            </a:extLst>
          </p:cNvPr>
          <p:cNvSpPr txBox="1"/>
          <p:nvPr/>
        </p:nvSpPr>
        <p:spPr>
          <a:xfrm>
            <a:off x="1024128" y="1916881"/>
            <a:ext cx="2540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Test Accuracy: 0.8998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Test Loss: 0.2442</a:t>
            </a:r>
          </a:p>
        </p:txBody>
      </p:sp>
    </p:spTree>
    <p:extLst>
      <p:ext uri="{BB962C8B-B14F-4D97-AF65-F5344CB8AC3E}">
        <p14:creationId xmlns:p14="http://schemas.microsoft.com/office/powerpoint/2010/main" val="3099791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88793-ADB4-23E7-3500-E64CDA574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70660"/>
            <a:ext cx="9720072" cy="14996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400" dirty="0"/>
              <a:t>TRAINING RESULTS</a:t>
            </a:r>
            <a:br>
              <a:rPr lang="en-US" sz="4000" dirty="0"/>
            </a:br>
            <a:r>
              <a:rPr lang="en-US" sz="2800" u="sng" dirty="0"/>
              <a:t>CONFUSION MATRIX &amp; CLASSIFICATION REPORT</a:t>
            </a:r>
            <a:endParaRPr lang="en-US" sz="4000" u="sng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B88C03C-1FC3-50F6-5C2D-FE3F7FA735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402296"/>
              </p:ext>
            </p:extLst>
          </p:nvPr>
        </p:nvGraphicFramePr>
        <p:xfrm>
          <a:off x="6096000" y="2070276"/>
          <a:ext cx="5583206" cy="44798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128">
                  <a:extLst>
                    <a:ext uri="{9D8B030D-6E8A-4147-A177-3AD203B41FA5}">
                      <a16:colId xmlns:a16="http://schemas.microsoft.com/office/drawing/2014/main" val="2994139685"/>
                    </a:ext>
                  </a:extLst>
                </a:gridCol>
                <a:gridCol w="1116019">
                  <a:extLst>
                    <a:ext uri="{9D8B030D-6E8A-4147-A177-3AD203B41FA5}">
                      <a16:colId xmlns:a16="http://schemas.microsoft.com/office/drawing/2014/main" val="3121428297"/>
                    </a:ext>
                  </a:extLst>
                </a:gridCol>
                <a:gridCol w="1116619">
                  <a:extLst>
                    <a:ext uri="{9D8B030D-6E8A-4147-A177-3AD203B41FA5}">
                      <a16:colId xmlns:a16="http://schemas.microsoft.com/office/drawing/2014/main" val="1501169141"/>
                    </a:ext>
                  </a:extLst>
                </a:gridCol>
                <a:gridCol w="1115421">
                  <a:extLst>
                    <a:ext uri="{9D8B030D-6E8A-4147-A177-3AD203B41FA5}">
                      <a16:colId xmlns:a16="http://schemas.microsoft.com/office/drawing/2014/main" val="2453187716"/>
                    </a:ext>
                  </a:extLst>
                </a:gridCol>
                <a:gridCol w="1116019">
                  <a:extLst>
                    <a:ext uri="{9D8B030D-6E8A-4147-A177-3AD203B41FA5}">
                      <a16:colId xmlns:a16="http://schemas.microsoft.com/office/drawing/2014/main" val="3101469045"/>
                    </a:ext>
                  </a:extLst>
                </a:gridCol>
              </a:tblGrid>
              <a:tr h="722874">
                <a:tc gridSpan="5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CLASSIFICATION REPORT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3599414"/>
                  </a:ext>
                </a:extLst>
              </a:tr>
              <a:tr h="72287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4850"/>
                  </a:ext>
                </a:extLst>
              </a:tr>
              <a:tr h="466779">
                <a:tc>
                  <a:txBody>
                    <a:bodyPr/>
                    <a:lstStyle/>
                    <a:p>
                      <a:r>
                        <a:rPr lang="en-US" b="1" dirty="0"/>
                        <a:t>Cat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98516"/>
                  </a:ext>
                </a:extLst>
              </a:tr>
              <a:tr h="466779">
                <a:tc>
                  <a:txBody>
                    <a:bodyPr/>
                    <a:lstStyle/>
                    <a:p>
                      <a:r>
                        <a:rPr lang="en-US" b="1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2033127"/>
                  </a:ext>
                </a:extLst>
              </a:tr>
              <a:tr h="466779">
                <a:tc>
                  <a:txBody>
                    <a:bodyPr/>
                    <a:lstStyle/>
                    <a:p>
                      <a:r>
                        <a:rPr lang="en-US" b="1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691922"/>
                  </a:ext>
                </a:extLst>
              </a:tr>
              <a:tr h="816864">
                <a:tc>
                  <a:txBody>
                    <a:bodyPr/>
                    <a:lstStyle/>
                    <a:p>
                      <a:r>
                        <a:rPr lang="en-US" b="1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060796"/>
                  </a:ext>
                </a:extLst>
              </a:tr>
              <a:tr h="816864">
                <a:tc>
                  <a:txBody>
                    <a:bodyPr/>
                    <a:lstStyle/>
                    <a:p>
                      <a:r>
                        <a:rPr lang="en-US" b="1" dirty="0"/>
                        <a:t>Weighted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319359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687D21ED-855B-E13D-BC5B-F4ECE5A9F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794" y="2084832"/>
            <a:ext cx="5371370" cy="446525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36399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98F51-DCBE-84E4-6870-513074D99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LIMITATIONS &amp; FUTURE WORKS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F6E13D-8ABA-0811-EBC5-2E23BF312234}"/>
              </a:ext>
            </a:extLst>
          </p:cNvPr>
          <p:cNvSpPr txBox="1"/>
          <p:nvPr/>
        </p:nvSpPr>
        <p:spPr>
          <a:xfrm>
            <a:off x="6095999" y="1908111"/>
            <a:ext cx="587517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FUTURE WORKS 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Expand Dataset: </a:t>
            </a:r>
            <a:r>
              <a:rPr lang="en-US" dirty="0"/>
              <a:t>Incorporate more diverse images and additional animal classes.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 Improvements: </a:t>
            </a:r>
            <a:r>
              <a:rPr lang="en-US" dirty="0"/>
              <a:t>Experiment with deeper architectures or advanced techniques (e.g., transfer learning with pre-trained models).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Deployment</a:t>
            </a:r>
            <a:r>
              <a:rPr lang="en-US" sz="2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 </a:t>
            </a:r>
            <a:r>
              <a:rPr lang="en-US"/>
              <a:t>Can </a:t>
            </a:r>
            <a:r>
              <a:rPr lang="en-US" dirty="0"/>
              <a:t>be deployed on more powerful platforms for better performance and capabilities.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Explainability:</a:t>
            </a:r>
            <a:r>
              <a:rPr lang="en-US" dirty="0"/>
              <a:t> Integrate tools like Grad-CAM to visualize model decision-making.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Robustness:</a:t>
            </a:r>
            <a:r>
              <a:rPr lang="en-US" dirty="0"/>
              <a:t> Test and improve model performance on challenging or adversarial images.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B97B04-654B-F304-E810-7C4888A70CC4}"/>
              </a:ext>
            </a:extLst>
          </p:cNvPr>
          <p:cNvSpPr txBox="1"/>
          <p:nvPr/>
        </p:nvSpPr>
        <p:spPr>
          <a:xfrm>
            <a:off x="220826" y="2098268"/>
            <a:ext cx="5113175" cy="203132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LIMITATIONS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GPU Dependent : </a:t>
            </a:r>
            <a:r>
              <a:rPr lang="en-US" dirty="0"/>
              <a:t>Needs GPU for increased performance.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Lack of complex dataset.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Image Resolution : </a:t>
            </a:r>
            <a:r>
              <a:rPr lang="en-US" dirty="0"/>
              <a:t>Used due to lack of GPU processing power</a:t>
            </a:r>
          </a:p>
        </p:txBody>
      </p:sp>
    </p:spTree>
    <p:extLst>
      <p:ext uri="{BB962C8B-B14F-4D97-AF65-F5344CB8AC3E}">
        <p14:creationId xmlns:p14="http://schemas.microsoft.com/office/powerpoint/2010/main" val="41749229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548</TotalTime>
  <Words>575</Words>
  <Application>Microsoft Office PowerPoint</Application>
  <PresentationFormat>Widescreen</PresentationFormat>
  <Paragraphs>113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Image Classification of Cats and Dogs using CNN</vt:lpstr>
      <vt:lpstr>PROBLEM STATEMENT</vt:lpstr>
      <vt:lpstr>DATASET OVERVIEW</vt:lpstr>
      <vt:lpstr>DATA PREPROCESSING AND AUGUMENTATION</vt:lpstr>
      <vt:lpstr>CNN - ARCHITECTURE MODEL</vt:lpstr>
      <vt:lpstr>MODEL TRAINING &amp; Validation STRATEGY</vt:lpstr>
      <vt:lpstr>Training Visualization Loss and accuracy curves over 32 epochs.</vt:lpstr>
      <vt:lpstr>TRAINING RESULTS CONFUSION MATRIX &amp; CLASSIFICATION REPORT</vt:lpstr>
      <vt:lpstr>LIMITATIONS &amp; FUTURE WORKS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Sriram Sharma</dc:creator>
  <cp:lastModifiedBy>Sriram Sharma</cp:lastModifiedBy>
  <cp:revision>5</cp:revision>
  <dcterms:created xsi:type="dcterms:W3CDTF">2025-08-02T04:51:35Z</dcterms:created>
  <dcterms:modified xsi:type="dcterms:W3CDTF">2025-08-02T14:04:04Z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